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57" r:id="rId4"/>
    <p:sldId id="261" r:id="rId5"/>
    <p:sldId id="262" r:id="rId6"/>
    <p:sldId id="284" r:id="rId7"/>
    <p:sldId id="301" r:id="rId8"/>
    <p:sldId id="296" r:id="rId9"/>
    <p:sldId id="302" r:id="rId10"/>
    <p:sldId id="297" r:id="rId11"/>
    <p:sldId id="303" r:id="rId12"/>
    <p:sldId id="304" r:id="rId13"/>
    <p:sldId id="298" r:id="rId14"/>
    <p:sldId id="299" r:id="rId15"/>
    <p:sldId id="300" r:id="rId16"/>
    <p:sldId id="305" r:id="rId17"/>
    <p:sldId id="286" r:id="rId18"/>
    <p:sldId id="288" r:id="rId19"/>
    <p:sldId id="290" r:id="rId20"/>
    <p:sldId id="311" r:id="rId2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1F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71" autoAdjust="0"/>
  </p:normalViewPr>
  <p:slideViewPr>
    <p:cSldViewPr>
      <p:cViewPr varScale="1">
        <p:scale>
          <a:sx n="64" d="100"/>
          <a:sy n="64" d="100"/>
        </p:scale>
        <p:origin x="9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89787-8CBE-457A-93FB-3D9738150519}" type="datetimeFigureOut">
              <a:rPr lang="de-CH" smtClean="0"/>
              <a:t>12.11.2020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63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63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40FAE-5A68-4ED4-A30B-13C7752770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447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A1FBD-446C-4038-BD92-BCD9F7EE6F4E}" type="datetimeFigureOut">
              <a:rPr lang="de-CH" smtClean="0"/>
              <a:t>12.11.2020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B257-8B26-42AB-AD3D-DA8FD1C6BA2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974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B257-8B26-42AB-AD3D-DA8FD1C6BA28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777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CB257-8B26-42AB-AD3D-DA8FD1C6BA28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85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077B-1447-4418-A869-274289E30A1E}" type="datetime1">
              <a:rPr lang="de-CH" smtClean="0"/>
              <a:t>12.11.2020</a:t>
            </a:fld>
            <a:endParaRPr lang="de-CH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5251-6407-4351-89D2-12E2DDAF7B27}" type="datetime1">
              <a:rPr lang="de-CH" smtClean="0"/>
              <a:t>12.11.2020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EA4A-6A35-4304-9824-DB2547AF056F}" type="datetime1">
              <a:rPr lang="de-CH" smtClean="0"/>
              <a:t>12.11.2020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E10F-7B16-4470-9CEC-54854926B57F}" type="datetime1">
              <a:rPr lang="de-CH" smtClean="0"/>
              <a:t>12.11.2020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771B-401E-4955-B841-4D32E6136AF8}" type="datetime1">
              <a:rPr lang="de-CH" smtClean="0"/>
              <a:t>12.11.2020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D94D63-1BD7-465F-B2A0-9AC4CC3B750A}" type="slidenum">
              <a:rPr lang="de-CH" smtClean="0"/>
              <a:t>‹Nr.›</a:t>
            </a:fld>
            <a:endParaRPr lang="de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A5A3-D733-4A12-A1CD-B5DA4C6A8C06}" type="datetime1">
              <a:rPr lang="de-CH" smtClean="0"/>
              <a:t>12.11.2020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B27E-EDFB-4CAB-9BEF-B3EF4528CFE2}" type="datetime1">
              <a:rPr lang="de-CH" smtClean="0"/>
              <a:t>12.11.2020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D86B-0564-4F93-8A62-A03868C97A91}" type="datetime1">
              <a:rPr lang="de-CH" smtClean="0"/>
              <a:t>12.11.2020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E6D7-3BE7-4728-95BA-C5F25503099F}" type="datetime1">
              <a:rPr lang="de-CH" smtClean="0"/>
              <a:t>12.11.2020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49EE-5277-480E-A70C-F8C4324438C4}" type="datetime1">
              <a:rPr lang="de-CH" smtClean="0"/>
              <a:t>12.11.2020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A63D-9206-41E0-A861-371D15E3E0D9}" type="datetime1">
              <a:rPr lang="de-CH" smtClean="0"/>
              <a:t>12.11.2020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B5EEBF-52FA-4A52-8569-3947D72DF000}" type="datetime1">
              <a:rPr lang="de-CH" smtClean="0"/>
              <a:t>12.11.2020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D94D63-1BD7-465F-B2A0-9AC4CC3B750A}" type="slidenum">
              <a:rPr lang="de-CH" smtClean="0"/>
              <a:t>‹Nr.›</a:t>
            </a:fld>
            <a:endParaRPr lang="de-C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-mauritius.ch/kinder-jugend/primarstuf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404438"/>
            <a:ext cx="8229600" cy="2880546"/>
          </a:xfrm>
        </p:spPr>
        <p:txBody>
          <a:bodyPr>
            <a:normAutofit fontScale="90000"/>
          </a:bodyPr>
          <a:lstStyle/>
          <a:p>
            <a:b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de-C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de-CH" sz="6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Firmkurs</a:t>
            </a:r>
            <a:br>
              <a:rPr lang="de-CH" sz="6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de-CH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2020/2021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3356991"/>
            <a:ext cx="7192888" cy="3017837"/>
          </a:xfrm>
        </p:spPr>
        <p:txBody>
          <a:bodyPr/>
          <a:lstStyle/>
          <a:p>
            <a:pPr algn="l"/>
            <a:endParaRPr lang="de-CH" b="1" dirty="0">
              <a:latin typeface="Calibri" pitchFamily="34" charset="0"/>
              <a:cs typeface="Calibri" pitchFamily="34" charset="0"/>
            </a:endParaRPr>
          </a:p>
          <a:p>
            <a:r>
              <a:rPr lang="de-C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Den Glauben </a:t>
            </a:r>
            <a:r>
              <a:rPr lang="de-CH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neu</a:t>
            </a:r>
            <a:r>
              <a:rPr lang="de-C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entdecken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18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83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Impressionen </a:t>
            </a:r>
            <a:r>
              <a:rPr lang="de-CH" sz="3600" dirty="0" err="1">
                <a:solidFill>
                  <a:srgbClr val="FF0000"/>
                </a:solidFill>
              </a:rPr>
              <a:t>Firmreise</a:t>
            </a:r>
            <a:endParaRPr lang="de-CH" sz="3600" dirty="0">
              <a:solidFill>
                <a:srgbClr val="FF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0"/>
            <a:ext cx="3140124" cy="47085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05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Impressionen </a:t>
            </a:r>
            <a:r>
              <a:rPr lang="de-CH" sz="3600" dirty="0" err="1">
                <a:solidFill>
                  <a:srgbClr val="FF0000"/>
                </a:solidFill>
              </a:rPr>
              <a:t>Firmreise</a:t>
            </a:r>
            <a:endParaRPr lang="de-CH" sz="3600" dirty="0">
              <a:solidFill>
                <a:srgbClr val="FF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2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Impressionen </a:t>
            </a:r>
            <a:r>
              <a:rPr lang="de-CH" sz="3600" dirty="0" err="1">
                <a:solidFill>
                  <a:srgbClr val="FF0000"/>
                </a:solidFill>
              </a:rPr>
              <a:t>Firmreise</a:t>
            </a:r>
            <a:endParaRPr lang="de-CH" sz="3600" dirty="0">
              <a:solidFill>
                <a:srgbClr val="FF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4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Impressionen </a:t>
            </a:r>
            <a:r>
              <a:rPr lang="de-CH" sz="3600" dirty="0" err="1">
                <a:solidFill>
                  <a:srgbClr val="FF0000"/>
                </a:solidFill>
              </a:rPr>
              <a:t>Firmreise</a:t>
            </a:r>
            <a:endParaRPr lang="de-CH" sz="3600" dirty="0">
              <a:solidFill>
                <a:srgbClr val="FF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15" y="2154237"/>
            <a:ext cx="5398770" cy="36004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29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Impressionen </a:t>
            </a:r>
            <a:r>
              <a:rPr lang="de-CH" sz="3600" dirty="0" err="1">
                <a:solidFill>
                  <a:srgbClr val="FF0000"/>
                </a:solidFill>
              </a:rPr>
              <a:t>Firmreise</a:t>
            </a:r>
            <a:endParaRPr lang="de-CH" sz="3600" dirty="0">
              <a:solidFill>
                <a:srgbClr val="FF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15" y="2154237"/>
            <a:ext cx="5398770" cy="36004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79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Impressionen </a:t>
            </a:r>
            <a:r>
              <a:rPr lang="de-CH" sz="3600" dirty="0" err="1">
                <a:solidFill>
                  <a:srgbClr val="FF0000"/>
                </a:solidFill>
              </a:rPr>
              <a:t>Firmreise</a:t>
            </a:r>
            <a:endParaRPr lang="de-CH" sz="3600" dirty="0">
              <a:solidFill>
                <a:srgbClr val="FF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4" y="1600200"/>
            <a:ext cx="7061292" cy="47085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26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7030A0"/>
                </a:solidFill>
              </a:rPr>
              <a:t>Gethsemane-Nacht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16</a:t>
            </a:fld>
            <a:endParaRPr lang="de-CH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25658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54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 </a:t>
            </a:r>
            <a:r>
              <a:rPr lang="de-CH" sz="3600" dirty="0" err="1">
                <a:solidFill>
                  <a:srgbClr val="FF0000"/>
                </a:solidFill>
              </a:rPr>
              <a:t>Firmkurs</a:t>
            </a:r>
            <a:endParaRPr lang="de-CH" sz="36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8518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de-C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Aufbau im Detail</a:t>
            </a:r>
            <a:endParaRPr lang="de-C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de-C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Die thematischen Anlässe des </a:t>
            </a:r>
            <a:r>
              <a:rPr lang="de-C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Hauptprogramms</a:t>
            </a:r>
            <a:r>
              <a:rPr lang="de-C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de-CH" sz="900" b="1" u="sng" dirty="0"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Gruppen-Modul zur </a:t>
            </a:r>
            <a:r>
              <a:rPr lang="de-CH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de-CH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Liturgie</a:t>
            </a:r>
            <a:r>
              <a:rPr lang="de-CH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de-CH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r>
              <a:rPr lang="de-CH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de-CH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Zwei Treffen</a:t>
            </a:r>
          </a:p>
          <a:p>
            <a:pPr marL="137160" indent="0">
              <a:lnSpc>
                <a:spcPct val="120000"/>
              </a:lnSpc>
              <a:buNone/>
            </a:pPr>
            <a:endParaRPr lang="de-CH" sz="9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 Thematische Gruppen-Abende zum </a:t>
            </a:r>
            <a:r>
              <a:rPr lang="de-CH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CREDO</a:t>
            </a:r>
            <a:r>
              <a:rPr lang="de-CH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de-CH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r>
              <a:rPr lang="de-CH" sz="1700" dirty="0">
                <a:latin typeface="Calibri" pitchFamily="34" charset="0"/>
                <a:cs typeface="Calibri" pitchFamily="34" charset="0"/>
              </a:rPr>
              <a:t>&gt; </a:t>
            </a:r>
            <a:r>
              <a:rPr lang="de-CH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Unseren Glauben betrachten </a:t>
            </a:r>
            <a:r>
              <a:rPr lang="de-CH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entlang des apostolischen Glaubensbekenntnisses: 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de-CH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(1) Einführung: Ich … glaube … CREDO  /  (2) Gott, der  Vater /  (3) Gott, der Sohn (Jesus Christus)  /  (4) Gott, der Heilige Geist  / (5) die Katholische Kirche I / (6) die katholische Kirche II</a:t>
            </a:r>
          </a:p>
          <a:p>
            <a:pPr marL="137160" indent="0">
              <a:lnSpc>
                <a:spcPct val="120000"/>
              </a:lnSpc>
              <a:buNone/>
            </a:pPr>
            <a:endParaRPr lang="de-CH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 Intensivtag in Baar zum Thema </a:t>
            </a:r>
            <a:r>
              <a:rPr lang="de-CH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Sakramente / FIRMUNG</a:t>
            </a:r>
            <a:endParaRPr lang="de-CH" sz="2000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r>
              <a:rPr lang="de-CH" sz="2000" dirty="0">
                <a:latin typeface="Calibri" pitchFamily="34" charset="0"/>
                <a:cs typeface="Calibri" pitchFamily="34" charset="0"/>
              </a:rPr>
              <a:t>  </a:t>
            </a:r>
            <a:r>
              <a:rPr lang="de-CH" sz="1500" dirty="0">
                <a:latin typeface="Calibri" pitchFamily="34" charset="0"/>
                <a:cs typeface="Calibri" pitchFamily="34" charset="0"/>
              </a:rPr>
              <a:t>&gt; die 7 Sakramente / das Sakrament der Firmung</a:t>
            </a:r>
          </a:p>
          <a:p>
            <a:pPr marL="137160" indent="0">
              <a:lnSpc>
                <a:spcPct val="120000"/>
              </a:lnSpc>
              <a:buNone/>
            </a:pPr>
            <a:endParaRPr lang="de-CH" sz="9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 Thematischer Impuls-Abend (alle TN) zum </a:t>
            </a:r>
            <a:r>
              <a:rPr lang="de-CH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Sakrament der Versöhnung</a:t>
            </a:r>
            <a:endParaRPr lang="de-CH" sz="19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endParaRPr lang="de-CH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endParaRPr lang="de-CH"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de-CH" sz="20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de-CH" sz="9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CH" sz="18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14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800" b="1" u="sng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01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 </a:t>
            </a:r>
            <a:r>
              <a:rPr lang="de-CH" sz="3600" dirty="0" err="1">
                <a:solidFill>
                  <a:srgbClr val="FF0000"/>
                </a:solidFill>
              </a:rPr>
              <a:t>Firmkurs</a:t>
            </a:r>
            <a:endParaRPr lang="de-CH" sz="36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de-C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Regeln und Organisatorisches</a:t>
            </a:r>
          </a:p>
          <a:p>
            <a:pPr marL="137160" indent="0">
              <a:buNone/>
            </a:pPr>
            <a:endParaRPr lang="de-CH" sz="800" dirty="0">
              <a:latin typeface="Calibri" pitchFamily="34" charset="0"/>
              <a:cs typeface="Calibri" pitchFamily="34" charset="0"/>
            </a:endParaRPr>
          </a:p>
          <a:p>
            <a:r>
              <a:rPr lang="de-CH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Selbstverantwortliche</a:t>
            </a:r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Teilnahme </a:t>
            </a:r>
            <a:r>
              <a:rPr lang="de-CH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 allen Anlässen des </a:t>
            </a:r>
            <a:r>
              <a:rPr lang="de-CH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Hauptprogramms</a:t>
            </a:r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und </a:t>
            </a:r>
            <a:r>
              <a:rPr lang="de-CH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 den gewählten Anlässen aus den </a:t>
            </a:r>
            <a:r>
              <a:rPr lang="de-CH" sz="1800" b="1" i="1" u="sng" dirty="0">
                <a:solidFill>
                  <a:srgbClr val="81F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Zusatzangeboten</a:t>
            </a:r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de-CH" sz="800" b="1" dirty="0">
              <a:latin typeface="Calibri" pitchFamily="34" charset="0"/>
              <a:cs typeface="Calibri" pitchFamily="34" charset="0"/>
            </a:endParaRPr>
          </a:p>
          <a:p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Wer aus einem wichtigen Grund* fehlt, meldet sich rechtzeitig und kümmert sich um Ersatz. </a:t>
            </a:r>
          </a:p>
          <a:p>
            <a:endParaRPr lang="de-CH" sz="800" b="1" dirty="0">
              <a:latin typeface="Calibri" pitchFamily="34" charset="0"/>
              <a:cs typeface="Calibri" pitchFamily="34" charset="0"/>
            </a:endParaRPr>
          </a:p>
          <a:p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Die Anwesenheit wird bei jedem Anlass festgestellt und zentral dokumentiert.</a:t>
            </a:r>
          </a:p>
          <a:p>
            <a:endParaRPr lang="de-CH" sz="800" b="1" dirty="0">
              <a:latin typeface="Calibri" pitchFamily="34" charset="0"/>
              <a:cs typeface="Calibri" pitchFamily="34" charset="0"/>
            </a:endParaRPr>
          </a:p>
          <a:p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Die Leitung behält sich vor, TN von der Firmung  auszuschliessen, wenn diese mangelndes Engagement zeigen.</a:t>
            </a:r>
          </a:p>
          <a:p>
            <a:endParaRPr lang="de-CH" sz="800" b="1" dirty="0">
              <a:latin typeface="Calibri" pitchFamily="34" charset="0"/>
              <a:cs typeface="Calibri" pitchFamily="34" charset="0"/>
            </a:endParaRPr>
          </a:p>
          <a:p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Jeder TN erhält beim Startanlass allen wichtigen Informationen, Daten, Dokumente und Kursmaterialien. Wir arbeiten mit dem YOUCAT und/oder anderen Materialien.            </a:t>
            </a:r>
          </a:p>
          <a:p>
            <a:pPr>
              <a:lnSpc>
                <a:spcPct val="120000"/>
              </a:lnSpc>
            </a:pPr>
            <a:endParaRPr lang="de-CH" sz="1600" b="1" dirty="0"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endParaRPr lang="de-CH"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de-CH" sz="20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de-CH" sz="9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CH" sz="18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14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800" b="1" u="sng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62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 </a:t>
            </a:r>
            <a:r>
              <a:rPr lang="de-CH" sz="3600" dirty="0" err="1">
                <a:solidFill>
                  <a:srgbClr val="FF0000"/>
                </a:solidFill>
              </a:rPr>
              <a:t>Firmkurs</a:t>
            </a:r>
            <a:endParaRPr lang="de-CH" sz="36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de-C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Anmeldung zur Firmung selbst</a:t>
            </a:r>
          </a:p>
          <a:p>
            <a:pPr marL="137160" indent="0">
              <a:buNone/>
            </a:pPr>
            <a:endParaRPr lang="de-CH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800" dirty="0">
              <a:latin typeface="Calibri" pitchFamily="34" charset="0"/>
              <a:cs typeface="Calibri" pitchFamily="34" charset="0"/>
            </a:endParaRPr>
          </a:p>
          <a:p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Ab März 2021 ist die Zeit für die </a:t>
            </a:r>
            <a:r>
              <a:rPr lang="de-CH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Anmeldung zur Firmung selbst</a:t>
            </a:r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Sie geschieht mit einem </a:t>
            </a:r>
            <a:r>
              <a:rPr lang="de-CH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Firmschein</a:t>
            </a:r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auf dem diverse Angaben gemacht werden müssen, die ins Taufbuch der Pfarrei eingetragen werden. </a:t>
            </a:r>
            <a:r>
              <a:rPr lang="de-CH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Hier ist auch das Einverständnis der Eltern notwendig</a:t>
            </a:r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137160" indent="0">
              <a:buNone/>
            </a:pPr>
            <a:endParaRPr lang="de-C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Auch die Firmpaten müssen hier  rechtzeitig angegeben werden: Der Firmpate ist grundsätzlich </a:t>
            </a:r>
            <a:r>
              <a:rPr lang="de-CH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katholisch getauft, gefirmt, nicht aus der Kirche </a:t>
            </a:r>
            <a:r>
              <a:rPr lang="de-CH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austgetreten</a:t>
            </a:r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, und mindestens </a:t>
            </a:r>
            <a:r>
              <a:rPr lang="de-CH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18 Jahre</a:t>
            </a:r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alt. </a:t>
            </a:r>
          </a:p>
          <a:p>
            <a:pPr marL="137160" indent="0">
              <a:buNone/>
            </a:pPr>
            <a:endParaRPr lang="de-C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Nur wer sich fristgerecht und korrekt auf diese Weise anmeldet, kann gefirmt werden!</a:t>
            </a:r>
          </a:p>
          <a:p>
            <a:endParaRPr lang="de-C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Weitere Informationen dazu erfolgen zu gegebener Zeit.</a:t>
            </a:r>
          </a:p>
          <a:p>
            <a:pPr marL="137160" indent="0">
              <a:buNone/>
            </a:pPr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</a:t>
            </a:r>
          </a:p>
          <a:p>
            <a:endParaRPr lang="de-CH" sz="8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de-CH" sz="1600" b="1" dirty="0"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endParaRPr lang="de-CH"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de-CH" sz="20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de-CH" sz="9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CH" sz="18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14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800" b="1" u="sng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66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 </a:t>
            </a:r>
            <a:r>
              <a:rPr lang="de-CH" sz="3600" dirty="0" err="1">
                <a:solidFill>
                  <a:srgbClr val="FF0000"/>
                </a:solidFill>
              </a:rPr>
              <a:t>Firmkurs</a:t>
            </a:r>
            <a:endParaRPr lang="de-CH" sz="36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de-C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Entdecke …</a:t>
            </a:r>
          </a:p>
          <a:p>
            <a:pPr marL="137160" indent="0">
              <a:buNone/>
            </a:pPr>
            <a:endParaRPr lang="de-CH" sz="800" b="1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Mache dich auf,</a:t>
            </a: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mach dich auf die Suche!</a:t>
            </a: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Fange an,</a:t>
            </a: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beginne zu suchen – und zu finden!</a:t>
            </a: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Diese Zeit der Suche wird nicht umsonst sein!</a:t>
            </a:r>
          </a:p>
          <a:p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pPr marL="137160" indent="0" algn="r">
              <a:buNone/>
            </a:pPr>
            <a:r>
              <a:rPr lang="de-C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… den </a:t>
            </a:r>
            <a:r>
              <a:rPr lang="de-C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roten</a:t>
            </a:r>
            <a:r>
              <a:rPr lang="de-C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de-C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Faden </a:t>
            </a:r>
            <a:r>
              <a:rPr lang="de-C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…</a:t>
            </a:r>
          </a:p>
          <a:p>
            <a:pPr marL="137160" indent="0" algn="r">
              <a:buNone/>
            </a:pPr>
            <a:endParaRPr lang="de-CH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 algn="r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all das, was dir Orientierung schenkt,</a:t>
            </a:r>
          </a:p>
          <a:p>
            <a:pPr marL="137160" indent="0" algn="r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all das, was dich trägt, was dich durchträgt,</a:t>
            </a:r>
          </a:p>
          <a:p>
            <a:pPr marL="137160" indent="0" algn="r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all das, was Leben sinn-voll macht …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>
                <a:solidFill>
                  <a:prstClr val="white">
                    <a:shade val="50000"/>
                  </a:prstClr>
                </a:solidFill>
              </a:rPr>
              <a:pPr/>
              <a:t>2</a:t>
            </a:fld>
            <a:endParaRPr lang="de-CH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799"/>
          </a:xfrm>
        </p:spPr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 </a:t>
            </a:r>
            <a:r>
              <a:rPr lang="de-CH" sz="3600" dirty="0" err="1">
                <a:solidFill>
                  <a:srgbClr val="FF0000"/>
                </a:solidFill>
              </a:rPr>
              <a:t>Firmkurs</a:t>
            </a:r>
            <a:endParaRPr lang="de-CH" sz="36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de-C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</a:t>
            </a:r>
          </a:p>
          <a:p>
            <a:endParaRPr lang="de-CH" sz="8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de-CH" sz="1600" b="1" dirty="0"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endParaRPr lang="de-CH"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de-CH" sz="20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de-CH" sz="9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CH" sz="18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14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800" b="1" u="sng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20</a:t>
            </a:fld>
            <a:endParaRPr lang="de-CH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B6AB8E0-DA21-49BF-94AC-3628C2D2B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145303"/>
              </p:ext>
            </p:extLst>
          </p:nvPr>
        </p:nvGraphicFramePr>
        <p:xfrm>
          <a:off x="2483768" y="980728"/>
          <a:ext cx="4176464" cy="5602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Worksheet" r:id="rId4" imgW="7829399" imgH="11896795" progId="Excel.Sheet.12">
                  <p:embed/>
                </p:oleObj>
              </mc:Choice>
              <mc:Fallback>
                <p:oleObj name="Worksheet" r:id="rId4" imgW="7829399" imgH="118967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3768" y="980728"/>
                        <a:ext cx="4176464" cy="560263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51352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 </a:t>
            </a:r>
            <a:r>
              <a:rPr lang="de-CH" sz="3600" dirty="0" err="1">
                <a:solidFill>
                  <a:srgbClr val="FF0000"/>
                </a:solidFill>
              </a:rPr>
              <a:t>Firmkurs</a:t>
            </a:r>
            <a:endParaRPr lang="de-CH" sz="36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de-C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Entdecke den </a:t>
            </a:r>
            <a:r>
              <a:rPr lang="de-C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roten Faden </a:t>
            </a:r>
            <a:r>
              <a:rPr lang="de-C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… </a:t>
            </a:r>
            <a:r>
              <a:rPr lang="de-CH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DEINES</a:t>
            </a:r>
            <a:r>
              <a:rPr lang="de-CH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LEBENS </a:t>
            </a:r>
            <a:r>
              <a:rPr lang="de-C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…</a:t>
            </a:r>
          </a:p>
          <a:p>
            <a:pPr marL="137160" indent="0">
              <a:buNone/>
            </a:pPr>
            <a:endParaRPr lang="de-CH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 geht um niemand anderen als um Dich!</a:t>
            </a: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Du bist gefragt!</a:t>
            </a: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Du bist wertvoll, so wie du bist – so wie Gott dich geschaffen hat.</a:t>
            </a: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Dein Leben ist einmalig.</a:t>
            </a:r>
          </a:p>
          <a:p>
            <a:pPr marL="137160" indent="0">
              <a:buNone/>
            </a:pP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r>
              <a:rPr lang="de-C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Gottes Ruf auf der Spur …</a:t>
            </a:r>
          </a:p>
          <a:p>
            <a:pPr marL="137160" indent="0">
              <a:buNone/>
            </a:pPr>
            <a:endParaRPr lang="de-CH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 wirst gerufen, heraus-gerufen aus der Routine des Alltags                                                       – und wieder </a:t>
            </a:r>
            <a:r>
              <a:rPr lang="de-CH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neu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hinein in den Alltag.</a:t>
            </a: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Gott ruft dich </a:t>
            </a: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– dich persönlich.</a:t>
            </a: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Mach dich auf,</a:t>
            </a:r>
          </a:p>
          <a:p>
            <a:pPr marL="137160" indent="0">
              <a:buNone/>
            </a:pP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mach dich auf die Suche nach IHM!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69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 </a:t>
            </a:r>
            <a:r>
              <a:rPr lang="de-CH" sz="3600" dirty="0" err="1">
                <a:solidFill>
                  <a:srgbClr val="FF0000"/>
                </a:solidFill>
              </a:rPr>
              <a:t>Firmkurs</a:t>
            </a:r>
            <a:endParaRPr lang="de-CH" sz="36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344" y="1556792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Anmeldung zum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Firmkurs</a:t>
            </a: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endParaRPr lang="de-C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800" dirty="0">
              <a:latin typeface="Calibri" pitchFamily="34" charset="0"/>
              <a:cs typeface="Calibri" pitchFamily="34" charset="0"/>
            </a:endParaRPr>
          </a:p>
          <a:p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Infoabend: Dienstag, 15. September 2020, 20:00 Uhr, Mauritius-Saal </a:t>
            </a:r>
          </a:p>
          <a:p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Die Anmeldung per Online Formular </a:t>
            </a:r>
            <a:r>
              <a:rPr lang="de-CH" sz="2000" b="1" u="sng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https://www.st-mauritius.ch/kinder-jugend/primarstufe</a:t>
            </a:r>
            <a:r>
              <a:rPr lang="de-CH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ist möglich </a:t>
            </a:r>
            <a:r>
              <a:rPr lang="de-CH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bis spätestens Freitag 23. Oktober 2020!  </a:t>
            </a:r>
          </a:p>
          <a:p>
            <a:pPr marL="137160" indent="0">
              <a:buNone/>
            </a:pPr>
            <a:endParaRPr lang="de-CH" sz="9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14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Teilnahme-Bedingungen</a:t>
            </a:r>
          </a:p>
          <a:p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Katholische Taufe &amp; Erstkommunion</a:t>
            </a:r>
          </a:p>
          <a:p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Freiwilliger und persönlicher Wunsch des </a:t>
            </a:r>
            <a:r>
              <a:rPr lang="de-C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Firmkandidaten</a:t>
            </a:r>
            <a:endParaRPr lang="de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Teilnahme an vorgängigem kath. Religionsunterricht (1. Schuljahr bis jetzt)</a:t>
            </a:r>
            <a:endParaRPr lang="de-C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12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 </a:t>
            </a:r>
            <a:r>
              <a:rPr lang="de-CH" sz="3600" dirty="0" err="1">
                <a:solidFill>
                  <a:srgbClr val="FF0000"/>
                </a:solidFill>
              </a:rPr>
              <a:t>Firmkurs</a:t>
            </a:r>
            <a:endParaRPr lang="de-CH" sz="36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31460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de-CH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Aufbau</a:t>
            </a:r>
            <a:endParaRPr lang="de-CH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15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de-CH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Hauptprogramm</a:t>
            </a:r>
            <a:r>
              <a:rPr lang="de-C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de-C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de-CH" sz="2600" b="1" dirty="0">
                <a:latin typeface="Calibri" pitchFamily="34" charset="0"/>
                <a:cs typeface="Calibri" pitchFamily="34" charset="0"/>
              </a:rPr>
              <a:t>&gt; obligatorisch  </a:t>
            </a:r>
          </a:p>
          <a:p>
            <a:pPr>
              <a:lnSpc>
                <a:spcPct val="120000"/>
              </a:lnSpc>
            </a:pPr>
            <a:endParaRPr lang="de-CH" sz="900" b="1" u="sng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de-CH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Einschreibegottesdienst &amp; Startanlass</a:t>
            </a:r>
            <a:r>
              <a:rPr lang="de-CH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2000" dirty="0">
                <a:latin typeface="Calibri" pitchFamily="34" charset="0"/>
                <a:cs typeface="Calibri" pitchFamily="34" charset="0"/>
              </a:rPr>
              <a:t>(Gruppeneinteilung &amp; Kennenlernen)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CH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Thematische Anlässe:  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de-C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</a:t>
            </a: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 6 Anlässe zum CREDO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&gt;  1 Intensivtag zum Thema Sakramente / FIRMUNG 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&gt;  1 Impuls-Anlass zum Sakrament der Beichte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&gt;  Gruppen-Modul: Liturgie </a:t>
            </a:r>
            <a:r>
              <a:rPr lang="de-CH" sz="2000" dirty="0">
                <a:latin typeface="Calibri" pitchFamily="34" charset="0"/>
                <a:cs typeface="Calibri" pitchFamily="34" charset="0"/>
              </a:rPr>
              <a:t>(2 Treffen)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CH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Begegnung mit dem Firmspender 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de-CH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</a:t>
            </a:r>
            <a:r>
              <a:rPr lang="de-CH" sz="2000" dirty="0">
                <a:latin typeface="Calibri" pitchFamily="34" charset="0"/>
                <a:cs typeface="Calibri" pitchFamily="34" charset="0"/>
              </a:rPr>
              <a:t>(Bischof Peter </a:t>
            </a:r>
            <a:r>
              <a:rPr lang="de-CH" sz="2000" dirty="0" err="1">
                <a:latin typeface="Calibri" pitchFamily="34" charset="0"/>
                <a:cs typeface="Calibri" pitchFamily="34" charset="0"/>
              </a:rPr>
              <a:t>Bürcher</a:t>
            </a:r>
            <a:r>
              <a:rPr lang="de-CH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de-CH" sz="2000" dirty="0" err="1">
                <a:latin typeface="Calibri" pitchFamily="34" charset="0"/>
                <a:cs typeface="Calibri" pitchFamily="34" charset="0"/>
              </a:rPr>
              <a:t>Apostol</a:t>
            </a:r>
            <a:r>
              <a:rPr lang="de-CH" sz="2000" dirty="0">
                <a:latin typeface="Calibri" pitchFamily="34" charset="0"/>
                <a:cs typeface="Calibri" pitchFamily="34" charset="0"/>
              </a:rPr>
              <a:t>. Admin. Chur)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CH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Sakrament der Versöhnung: Beichtgespräch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CH" sz="2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Firmprobe</a:t>
            </a:r>
            <a:endParaRPr lang="de-CH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endParaRPr lang="de-CH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r>
              <a:rPr lang="de-C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Die beim Startanlass eingeteilten Gruppen bleiben für den ganzen </a:t>
            </a:r>
            <a:r>
              <a:rPr lang="de-CH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Firmweg</a:t>
            </a:r>
            <a:r>
              <a:rPr lang="de-C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bestehen und werden von je einem erwachsenen Leiter geleitet.</a:t>
            </a:r>
          </a:p>
          <a:p>
            <a:pPr>
              <a:buFont typeface="Arial" panose="020B0604020202020204" pitchFamily="34" charset="0"/>
              <a:buChar char="•"/>
            </a:pPr>
            <a:endParaRPr lang="de-CH" sz="18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14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800" b="1" u="sng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08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 </a:t>
            </a:r>
            <a:r>
              <a:rPr lang="de-CH" sz="3600" dirty="0" err="1">
                <a:solidFill>
                  <a:srgbClr val="FF0000"/>
                </a:solidFill>
              </a:rPr>
              <a:t>Firmkurs</a:t>
            </a:r>
            <a:endParaRPr lang="de-CH" sz="36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de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Aufbau</a:t>
            </a:r>
            <a:endParaRPr lang="de-C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de-CH" b="1" i="1" u="sng" dirty="0">
                <a:solidFill>
                  <a:srgbClr val="81F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Zusatzprogramm</a:t>
            </a:r>
            <a:r>
              <a:rPr lang="de-CH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sz="2000" b="1" i="1" dirty="0">
                <a:latin typeface="Calibri" pitchFamily="34" charset="0"/>
                <a:cs typeface="Calibri" pitchFamily="34" charset="0"/>
              </a:rPr>
              <a:t>&gt; </a:t>
            </a:r>
            <a:r>
              <a:rPr lang="de-CH" sz="2000" b="1" i="1" dirty="0" err="1">
                <a:latin typeface="Calibri" pitchFamily="34" charset="0"/>
                <a:cs typeface="Calibri" pitchFamily="34" charset="0"/>
              </a:rPr>
              <a:t>fakukltativ</a:t>
            </a:r>
            <a:r>
              <a:rPr lang="de-CH" sz="20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de-CH" b="1" i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de-CH" sz="900" b="1" i="1" u="sng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de-CH" sz="2000" b="1" i="1" dirty="0" err="1">
                <a:solidFill>
                  <a:srgbClr val="81F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Firmreise</a:t>
            </a:r>
            <a:r>
              <a:rPr lang="de-CH" sz="2000" b="1" i="1" dirty="0">
                <a:solidFill>
                  <a:srgbClr val="81F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nach Rom </a:t>
            </a:r>
            <a:r>
              <a:rPr lang="de-CH" sz="1600" i="1" dirty="0">
                <a:latin typeface="Calibri" pitchFamily="34" charset="0"/>
                <a:cs typeface="Calibri" pitchFamily="34" charset="0"/>
              </a:rPr>
              <a:t>&gt; in den Frühlingsferien, </a:t>
            </a:r>
            <a:r>
              <a:rPr lang="de-CH" sz="1600" b="1" i="1" dirty="0">
                <a:latin typeface="Calibri" pitchFamily="34" charset="0"/>
                <a:cs typeface="Calibri" pitchFamily="34" charset="0"/>
              </a:rPr>
              <a:t>TN-Mindestzahl: 18 </a:t>
            </a:r>
            <a:r>
              <a:rPr lang="de-CH" sz="1600" i="1" dirty="0">
                <a:latin typeface="Calibri" pitchFamily="34" charset="0"/>
                <a:cs typeface="Calibri" pitchFamily="34" charset="0"/>
              </a:rPr>
              <a:t>– </a:t>
            </a:r>
            <a:r>
              <a:rPr lang="de-CH" sz="1600" b="1" i="1" dirty="0">
                <a:latin typeface="Calibri" pitchFamily="34" charset="0"/>
                <a:cs typeface="Calibri" pitchFamily="34" charset="0"/>
              </a:rPr>
              <a:t>Höchstzahl: 25</a:t>
            </a:r>
            <a:r>
              <a:rPr lang="de-CH" sz="16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de-CH" sz="1600" b="1" i="1" dirty="0">
                <a:latin typeface="Calibri" pitchFamily="34" charset="0"/>
                <a:cs typeface="Calibri" pitchFamily="34" charset="0"/>
              </a:rPr>
              <a:t>Kosten: Fr 400.-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de-CH" sz="1600" b="1" i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de-CH" sz="2000" b="1" i="1" dirty="0">
                <a:solidFill>
                  <a:srgbClr val="81F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Gethsemane-Nacht am Hohen Donnerstag  </a:t>
            </a:r>
            <a:r>
              <a:rPr lang="de-CH" sz="1800" b="1" i="1" dirty="0">
                <a:latin typeface="Calibri" pitchFamily="34" charset="0"/>
                <a:cs typeface="Calibri" pitchFamily="34" charset="0"/>
              </a:rPr>
              <a:t>(Meditativer Anlass: Die letzte Nacht Jesu vor seiner Passion)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de-CH" sz="2000" b="1" i="1" dirty="0">
              <a:latin typeface="Calibri" pitchFamily="34" charset="0"/>
              <a:cs typeface="Calibri" pitchFamily="34" charset="0"/>
            </a:endParaRPr>
          </a:p>
          <a:p>
            <a:pPr marL="137160" indent="0">
              <a:lnSpc>
                <a:spcPct val="120000"/>
              </a:lnSpc>
              <a:buNone/>
            </a:pPr>
            <a:r>
              <a:rPr lang="de-C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Für diese Aktivitäten sind </a:t>
            </a:r>
            <a:r>
              <a:rPr lang="de-C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Extra-Anmeldungen</a:t>
            </a:r>
            <a:r>
              <a:rPr lang="de-C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erforderlich (&gt; siehe Onlineformular – oder auch später bei Rolf Knepper).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de-CH" sz="900" b="1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CH" sz="18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14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800" b="1" u="sng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de-CH" sz="2000" dirty="0">
              <a:latin typeface="Calibri" pitchFamily="34" charset="0"/>
              <a:cs typeface="Calibri" pitchFamily="34" charset="0"/>
            </a:endParaRPr>
          </a:p>
          <a:p>
            <a:pPr marL="137160" indent="0">
              <a:buNone/>
            </a:pPr>
            <a:endParaRPr lang="de-CH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13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Impressionen </a:t>
            </a:r>
            <a:r>
              <a:rPr lang="de-CH" sz="3600" dirty="0" err="1">
                <a:solidFill>
                  <a:srgbClr val="FF0000"/>
                </a:solidFill>
              </a:rPr>
              <a:t>Firmreise</a:t>
            </a:r>
            <a:endParaRPr lang="de-CH" sz="3600" dirty="0">
              <a:solidFill>
                <a:srgbClr val="FF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64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Impressionen </a:t>
            </a:r>
            <a:r>
              <a:rPr lang="de-CH" sz="3600" dirty="0" err="1">
                <a:solidFill>
                  <a:srgbClr val="FF0000"/>
                </a:solidFill>
              </a:rPr>
              <a:t>Firmreise</a:t>
            </a:r>
            <a:endParaRPr lang="de-CH" sz="3600" dirty="0">
              <a:solidFill>
                <a:srgbClr val="FF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646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solidFill>
                  <a:srgbClr val="FF0000"/>
                </a:solidFill>
              </a:rPr>
              <a:t>Impressionen </a:t>
            </a:r>
            <a:r>
              <a:rPr lang="de-CH" sz="3600" dirty="0" err="1">
                <a:solidFill>
                  <a:srgbClr val="FF0000"/>
                </a:solidFill>
              </a:rPr>
              <a:t>Firmreise</a:t>
            </a:r>
            <a:endParaRPr lang="de-CH" sz="3600" dirty="0">
              <a:solidFill>
                <a:srgbClr val="FF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D63-1BD7-465F-B2A0-9AC4CC3B750A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60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763</Words>
  <Application>Microsoft Office PowerPoint</Application>
  <PresentationFormat>Bildschirmpräsentation (4:3)</PresentationFormat>
  <Paragraphs>181</Paragraphs>
  <Slides>20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Ananke</vt:lpstr>
      <vt:lpstr>Worksheet</vt:lpstr>
      <vt:lpstr>            Firmkurs 2020/2021</vt:lpstr>
      <vt:lpstr> Firmkurs</vt:lpstr>
      <vt:lpstr> Firmkurs</vt:lpstr>
      <vt:lpstr> Firmkurs</vt:lpstr>
      <vt:lpstr> Firmkurs</vt:lpstr>
      <vt:lpstr> Firmkurs</vt:lpstr>
      <vt:lpstr>Impressionen Firmreise</vt:lpstr>
      <vt:lpstr>Impressionen Firmreise</vt:lpstr>
      <vt:lpstr>Impressionen Firmreise</vt:lpstr>
      <vt:lpstr>Impressionen Firmreise</vt:lpstr>
      <vt:lpstr>Impressionen Firmreise</vt:lpstr>
      <vt:lpstr>Impressionen Firmreise</vt:lpstr>
      <vt:lpstr>Impressionen Firmreise</vt:lpstr>
      <vt:lpstr>Impressionen Firmreise</vt:lpstr>
      <vt:lpstr>Impressionen Firmreise</vt:lpstr>
      <vt:lpstr>Gethsemane-Nacht</vt:lpstr>
      <vt:lpstr> Firmkurs</vt:lpstr>
      <vt:lpstr> Firmkurs</vt:lpstr>
      <vt:lpstr> Firmkurs</vt:lpstr>
      <vt:lpstr> Firmkurs</vt:lpstr>
    </vt:vector>
  </TitlesOfParts>
  <Company>Mauritius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 Firmweg</dc:title>
  <dc:creator>Rolf Knepper</dc:creator>
  <cp:lastModifiedBy>Rolf Knepper</cp:lastModifiedBy>
  <cp:revision>219</cp:revision>
  <cp:lastPrinted>2015-09-08T13:39:12Z</cp:lastPrinted>
  <dcterms:created xsi:type="dcterms:W3CDTF">2012-09-11T08:49:54Z</dcterms:created>
  <dcterms:modified xsi:type="dcterms:W3CDTF">2020-11-12T12:38:00Z</dcterms:modified>
</cp:coreProperties>
</file>